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89" r:id="rId4"/>
    <p:sldId id="294" r:id="rId5"/>
    <p:sldId id="300" r:id="rId6"/>
    <p:sldId id="296" r:id="rId7"/>
    <p:sldId id="297" r:id="rId8"/>
    <p:sldId id="299" r:id="rId9"/>
    <p:sldId id="298" r:id="rId10"/>
    <p:sldId id="301" r:id="rId11"/>
    <p:sldId id="30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45" autoAdjust="0"/>
    <p:restoredTop sz="80237" autoAdjust="0"/>
  </p:normalViewPr>
  <p:slideViewPr>
    <p:cSldViewPr snapToGrid="0">
      <p:cViewPr varScale="1">
        <p:scale>
          <a:sx n="90" d="100"/>
          <a:sy n="90" d="100"/>
        </p:scale>
        <p:origin x="-672" y="-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794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02/06/2014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940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Warum</a:t>
            </a:r>
            <a:r>
              <a:rPr lang="de-DE" baseline="0" dirty="0" smtClean="0"/>
              <a:t> push?: </a:t>
            </a:r>
            <a:r>
              <a:rPr lang="de-DE" dirty="0" err="1" smtClean="0"/>
              <a:t>Pushing</a:t>
            </a:r>
            <a:r>
              <a:rPr lang="de-DE" baseline="0" dirty="0" smtClean="0"/>
              <a:t> &gt; </a:t>
            </a:r>
            <a:r>
              <a:rPr lang="de-DE" baseline="0" dirty="0" err="1" smtClean="0"/>
              <a:t>Polling</a:t>
            </a:r>
            <a:endParaRPr lang="de-DE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Warum </a:t>
            </a:r>
            <a:r>
              <a:rPr lang="de-DE" baseline="0" dirty="0" err="1" smtClean="0"/>
              <a:t>PubSubHubbub</a:t>
            </a:r>
            <a:r>
              <a:rPr lang="de-DE" baseline="0" dirty="0" smtClean="0"/>
              <a:t>?: Idee von </a:t>
            </a:r>
            <a:r>
              <a:rPr lang="de-DE" baseline="0" dirty="0" err="1" smtClean="0"/>
              <a:t>WikiData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849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563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808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Hub-</a:t>
            </a:r>
            <a:r>
              <a:rPr lang="de-DE" dirty="0" err="1" smtClean="0"/>
              <a:t>Signature</a:t>
            </a:r>
            <a:r>
              <a:rPr lang="de-DE" dirty="0" smtClean="0"/>
              <a:t>: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secret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subscriber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hub </a:t>
            </a:r>
            <a:r>
              <a:rPr lang="de-DE" baseline="0" dirty="0" err="1" smtClean="0"/>
              <a:t>when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registering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resource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391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087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A288A-585C-4EAB-A005-3FBFF2DB1EAE}" type="datetime1">
              <a:rPr lang="de-DE" smtClean="0"/>
              <a:t>02.06.2014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58" indent="-169858">
              <a:defRPr/>
            </a:lvl1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CE83-C642-4DB8-98BC-C4EBD4953865}" type="datetime1">
              <a:rPr lang="de-DE" smtClean="0"/>
              <a:t>02.06.2014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574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5125-0CDC-4D47-83D3-7B56DA7C8226}" type="datetime1">
              <a:rPr lang="de-DE" smtClean="0"/>
              <a:t>02.06.2014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08016-8826-4E5E-981B-ADD7888587F1}" type="datetime1">
              <a:rPr lang="de-DE" smtClean="0"/>
              <a:t>02.06.2014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C2715-36CA-4BCD-BE66-0511A98DBB88}" type="datetime1">
              <a:rPr lang="de-DE" smtClean="0"/>
              <a:t>02.06.2014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0DD40-FB90-4DB4-9601-D2A7BE6D271C}" type="datetime1">
              <a:rPr lang="de-DE" smtClean="0"/>
              <a:t>02.06.2014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248AAB1C-6AF8-462F-AFC1-F1F0762FFEE0}" type="datetime1">
              <a:rPr lang="de-DE" smtClean="0"/>
              <a:t>02.06.2014</a:t>
            </a:fld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22D64-B1CD-496A-837A-0415254AE707}" type="datetime1">
              <a:rPr lang="de-DE" smtClean="0"/>
              <a:t>02.06.2014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877CC-7BBF-4842-8629-10DAA90A7E7D}" type="datetime1">
              <a:rPr lang="de-DE" smtClean="0"/>
              <a:t>02.06.2014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03BB6-48EA-4594-81C8-88750B95382C}" type="datetime1">
              <a:rPr lang="de-DE" smtClean="0"/>
              <a:t>02.06.2014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9729E2D2-2F1C-4722-8287-F0813AA6D1E5}" type="datetime1">
              <a:rPr lang="de-DE" smtClean="0"/>
              <a:t>02.06.2014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3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Wikidata.lib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smtClean="0"/>
              <a:t>BP2013N2</a:t>
            </a:r>
          </a:p>
          <a:p>
            <a:r>
              <a:rPr lang="en-GB" smtClean="0"/>
              <a:t>InfoLunch 05.02.2014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Subscriber</a:t>
            </a:r>
            <a:endParaRPr lang="en-US" dirty="0"/>
          </a:p>
        </p:txBody>
      </p:sp>
      <p:sp>
        <p:nvSpPr>
          <p:cNvPr id="46" name="Content Placeholder 4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Abgerundetes Rechteck 3"/>
          <p:cNvSpPr/>
          <p:nvPr/>
        </p:nvSpPr>
        <p:spPr>
          <a:xfrm>
            <a:off x="1215574" y="1345216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Check </a:t>
            </a:r>
            <a:r>
              <a:rPr lang="de-DE" dirty="0" err="1" smtClean="0"/>
              <a:t>Signature</a:t>
            </a:r>
            <a:endParaRPr lang="de-DE" dirty="0" smtClean="0"/>
          </a:p>
        </p:txBody>
      </p:sp>
      <p:sp>
        <p:nvSpPr>
          <p:cNvPr id="9" name="Abgerundetes Rechteck 3"/>
          <p:cNvSpPr/>
          <p:nvPr/>
        </p:nvSpPr>
        <p:spPr>
          <a:xfrm>
            <a:off x="4734865" y="1345216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Create </a:t>
            </a:r>
            <a:r>
              <a:rPr lang="de-DE" dirty="0" err="1" smtClean="0"/>
              <a:t>WikiImporter</a:t>
            </a:r>
            <a:endParaRPr lang="de-DE" dirty="0" smtClean="0"/>
          </a:p>
        </p:txBody>
      </p:sp>
      <p:sp>
        <p:nvSpPr>
          <p:cNvPr id="10" name="Abgerundetes Rechteck 3"/>
          <p:cNvSpPr/>
          <p:nvPr/>
        </p:nvSpPr>
        <p:spPr>
          <a:xfrm>
            <a:off x="8101926" y="1345216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Register </a:t>
            </a:r>
            <a:r>
              <a:rPr lang="de-DE" dirty="0" err="1" smtClean="0"/>
              <a:t>Callbacks</a:t>
            </a:r>
            <a:endParaRPr lang="de-DE" dirty="0" smtClean="0"/>
          </a:p>
        </p:txBody>
      </p:sp>
      <p:sp>
        <p:nvSpPr>
          <p:cNvPr id="11" name="Abgerundetes Rechteck 3"/>
          <p:cNvSpPr/>
          <p:nvPr/>
        </p:nvSpPr>
        <p:spPr>
          <a:xfrm>
            <a:off x="8101926" y="3858178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Do Import</a:t>
            </a:r>
            <a:endParaRPr lang="de-DE" dirty="0" smtClean="0"/>
          </a:p>
        </p:txBody>
      </p:sp>
      <p:sp>
        <p:nvSpPr>
          <p:cNvPr id="12" name="Abgerundetes Rechteck 3"/>
          <p:cNvSpPr/>
          <p:nvPr/>
        </p:nvSpPr>
        <p:spPr>
          <a:xfrm>
            <a:off x="4734865" y="4793844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Create Redirect Callback</a:t>
            </a:r>
            <a:endParaRPr lang="de-DE" dirty="0" smtClean="0"/>
          </a:p>
        </p:txBody>
      </p:sp>
      <p:sp>
        <p:nvSpPr>
          <p:cNvPr id="13" name="Abgerundetes Rechteck 3"/>
          <p:cNvSpPr/>
          <p:nvPr/>
        </p:nvSpPr>
        <p:spPr>
          <a:xfrm>
            <a:off x="4734865" y="3039472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Delete Page Callback</a:t>
            </a:r>
            <a:endParaRPr lang="de-DE" dirty="0" smtClean="0"/>
          </a:p>
        </p:txBody>
      </p:sp>
      <p:sp>
        <p:nvSpPr>
          <p:cNvPr id="14" name="Abgerundetes Rechteck 3"/>
          <p:cNvSpPr/>
          <p:nvPr/>
        </p:nvSpPr>
        <p:spPr>
          <a:xfrm>
            <a:off x="1215574" y="3858178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Done</a:t>
            </a:r>
            <a:endParaRPr lang="de-DE" dirty="0" smtClean="0"/>
          </a:p>
        </p:txBody>
      </p:sp>
      <p:cxnSp>
        <p:nvCxnSpPr>
          <p:cNvPr id="15" name="Straight Arrow Connector 14"/>
          <p:cNvCxnSpPr>
            <a:stCxn id="8" idx="3"/>
            <a:endCxn id="9" idx="1"/>
          </p:cNvCxnSpPr>
          <p:nvPr/>
        </p:nvCxnSpPr>
        <p:spPr>
          <a:xfrm>
            <a:off x="3156011" y="1877107"/>
            <a:ext cx="1578854" cy="0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3"/>
            <a:endCxn id="10" idx="1"/>
          </p:cNvCxnSpPr>
          <p:nvPr/>
        </p:nvCxnSpPr>
        <p:spPr>
          <a:xfrm>
            <a:off x="6675302" y="1877107"/>
            <a:ext cx="1426624" cy="0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2"/>
            <a:endCxn id="11" idx="0"/>
          </p:cNvCxnSpPr>
          <p:nvPr/>
        </p:nvCxnSpPr>
        <p:spPr>
          <a:xfrm>
            <a:off x="9072145" y="2408998"/>
            <a:ext cx="0" cy="1449180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1" idx="1"/>
            <a:endCxn id="14" idx="3"/>
          </p:cNvCxnSpPr>
          <p:nvPr/>
        </p:nvCxnSpPr>
        <p:spPr>
          <a:xfrm flipH="1">
            <a:off x="3156011" y="4390069"/>
            <a:ext cx="4945915" cy="0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2"/>
            <a:endCxn id="12" idx="3"/>
          </p:cNvCxnSpPr>
          <p:nvPr/>
        </p:nvCxnSpPr>
        <p:spPr>
          <a:xfrm flipH="1">
            <a:off x="6675302" y="4921960"/>
            <a:ext cx="2396843" cy="403775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0"/>
            <a:endCxn id="13" idx="3"/>
          </p:cNvCxnSpPr>
          <p:nvPr/>
        </p:nvCxnSpPr>
        <p:spPr>
          <a:xfrm flipH="1" flipV="1">
            <a:off x="6675302" y="3571363"/>
            <a:ext cx="2396843" cy="286815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6675302" y="4678326"/>
            <a:ext cx="1426624" cy="243634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675302" y="3858178"/>
            <a:ext cx="1426624" cy="245076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Date Placeholder 4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DD729-1DEC-4D99-BF7F-048B0581EF23}" type="datetime1">
              <a:rPr lang="de-DE" smtClean="0"/>
              <a:t>02.06.2014</a:t>
            </a:fld>
            <a:endParaRPr lang="en-US"/>
          </a:p>
        </p:txBody>
      </p:sp>
      <p:sp>
        <p:nvSpPr>
          <p:cNvPr id="50" name="Footer Placeholder 4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1" name="Slide Number Placeholder 5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3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Deployment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Our publishing component is </a:t>
            </a:r>
            <a:r>
              <a:rPr lang="en-US" dirty="0"/>
              <a:t>ready, except the final code review.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Mediawiki</a:t>
            </a:r>
            <a:r>
              <a:rPr lang="en-US" dirty="0"/>
              <a:t> wants to take advantage of google </a:t>
            </a:r>
            <a:r>
              <a:rPr lang="en-US" dirty="0" smtClean="0"/>
              <a:t>hub.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Ask</a:t>
            </a:r>
            <a:r>
              <a:rPr lang="de-DE" dirty="0"/>
              <a:t> Google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they‘re</a:t>
            </a:r>
            <a:r>
              <a:rPr lang="de-DE" dirty="0"/>
              <a:t> ok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load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individual </a:t>
            </a:r>
            <a:r>
              <a:rPr lang="en-US" dirty="0" err="1"/>
              <a:t>Wikipedias</a:t>
            </a:r>
            <a:r>
              <a:rPr lang="en-US" dirty="0"/>
              <a:t> running behind proxies</a:t>
            </a:r>
            <a:r>
              <a:rPr lang="en-US" dirty="0" smtClean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need to be configured for communication </a:t>
            </a:r>
            <a:r>
              <a:rPr lang="en-US" dirty="0" smtClean="0"/>
              <a:t>with the hub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Check with the community whether </a:t>
            </a:r>
            <a:r>
              <a:rPr lang="en-US" dirty="0" smtClean="0"/>
              <a:t>there are private </a:t>
            </a:r>
            <a:r>
              <a:rPr lang="en-US" dirty="0"/>
              <a:t>issues </a:t>
            </a:r>
            <a:r>
              <a:rPr lang="en-US" dirty="0" smtClean="0"/>
              <a:t>with </a:t>
            </a:r>
            <a:r>
              <a:rPr lang="en-US"/>
              <a:t>the </a:t>
            </a:r>
            <a:r>
              <a:rPr lang="en-US" smtClean="0"/>
              <a:t>deployment on </a:t>
            </a:r>
            <a:r>
              <a:rPr lang="en-US" dirty="0"/>
              <a:t>the google hub.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 </a:t>
            </a:r>
            <a:r>
              <a:rPr lang="en-US" dirty="0" smtClean="0"/>
              <a:t>deployment </a:t>
            </a:r>
            <a:r>
              <a:rPr lang="en-US" dirty="0"/>
              <a:t>during our bachelor project time.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89E3D-8DEF-433D-B2A9-A534FA0183C3}" type="datetime1">
              <a:rPr lang="de-DE" smtClean="0"/>
              <a:t>02.06.2014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BP2013N2: 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01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Agenda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E29EF-E404-4241-804C-EEEBF1F03CBF}" type="datetime1">
              <a:rPr lang="de-DE" smtClean="0"/>
              <a:t>02.06.2014</a:t>
            </a:fld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61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PubSubHubbub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PubSubHubbub (PuSH) is a protocol that enables resources to push changes to subscribers.</a:t>
            </a:r>
            <a:endParaRPr lang="en-US" dirty="0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443" y="1752125"/>
            <a:ext cx="9106177" cy="4572656"/>
          </a:xfrm>
          <a:prstGeom prst="rect">
            <a:avLst/>
          </a:prstGeom>
        </p:spPr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284B8-65CA-4289-97BD-1DF3E2D29EC3}" type="datetime1">
              <a:rPr lang="de-DE" smtClean="0"/>
              <a:t>02.06.2014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8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90"/>
          <a:stretch/>
        </p:blipFill>
        <p:spPr bwMode="auto">
          <a:xfrm>
            <a:off x="398898" y="1402755"/>
            <a:ext cx="11476066" cy="4462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27A35-996B-4B71-9BF8-64AB28C273C5}" type="datetime1">
              <a:rPr lang="de-DE" smtClean="0"/>
              <a:t>02.06.2014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42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Detecting Changes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MediaWiki hook: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NewRevisionFromEditComplete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ArticleDeleteComplete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ArticleRevisionUndeleted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Add </a:t>
            </a:r>
            <a:r>
              <a:rPr lang="en-US" smtClean="0"/>
              <a:t>two</a:t>
            </a:r>
            <a:r>
              <a:rPr lang="en-US" smtClean="0"/>
              <a:t> new job to the JobQueue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mtClean="0"/>
              <a:t>PublishTitleChanges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mtClean="0"/>
              <a:t>PublishAllChanges</a:t>
            </a:r>
            <a:endParaRPr lang="en-US" smtClean="0"/>
          </a:p>
          <a:p>
            <a:pPr>
              <a:buFont typeface="Arial" panose="020B0604020202020204" pitchFamily="34" charset="0"/>
              <a:buChar char="•"/>
            </a:pPr>
            <a:endParaRPr lang="en-US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When the job is executed: Send a publish event to the hub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982D9-3F6D-40C5-8417-758094439D53}" type="datetime1">
              <a:rPr lang="de-DE" smtClean="0"/>
              <a:t>02.06.2014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BP2013N2: 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96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Publishing a Change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Publisher client sends an HTTP POST request to the hub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mtClean="0"/>
              <a:t>Request </a:t>
            </a:r>
            <a:r>
              <a:rPr lang="en-US" smtClean="0"/>
              <a:t>contains the following data</a:t>
            </a:r>
            <a:r>
              <a:rPr lang="de-DE" smtClean="0"/>
              <a:t>:</a:t>
            </a:r>
          </a:p>
          <a:p>
            <a:pPr marL="956709" lvl="1" indent="0">
              <a:lnSpc>
                <a:spcPct val="150000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hub.mode=publish&amp;</a:t>
            </a:r>
            <a:b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hub.url=http://a.resource.url/&amp;</a:t>
            </a:r>
            <a:b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hub.url=http://another.resource.url/</a:t>
            </a:r>
            <a:b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endParaRPr lang="de-DE" smtClean="0"/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1DA9F-EF0D-43EE-858A-6EEEEBD1B935}" type="datetime1">
              <a:rPr lang="de-DE" smtClean="0"/>
              <a:t>02.06.2014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BP2013N2: 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56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Identifying Resources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Every web page can be a resource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Resources need special HTTP headers for identification:</a:t>
            </a:r>
          </a:p>
          <a:p>
            <a:pPr marL="956709" lvl="1" indent="0">
              <a:lnSpc>
                <a:spcPct val="150000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Link: &lt;http://this.is.a.hub/&gt;; rel="hub"</a:t>
            </a:r>
            <a:b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Link: &lt;http://this.is.the.resource/&gt;; rel="self"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84E89-C1A0-4455-A9F7-C780B83C935F}" type="datetime1">
              <a:rPr lang="de-DE" smtClean="0"/>
              <a:t>02.06.2014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BP2013N2: 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42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are our Resources?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MediaWiki Export-XML</a:t>
            </a:r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n-US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All Changes: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mtClean="0"/>
              <a:t> in the last x seconds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mtClean="0"/>
              <a:t> but at most y changes</a:t>
            </a:r>
          </a:p>
          <a:p>
            <a:pPr marL="0" indent="0">
              <a:buNone/>
            </a:pPr>
            <a:endParaRPr lang="en-US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For deletions, we export the log-entry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" t="62305" r="62311" b="10253"/>
          <a:stretch/>
        </p:blipFill>
        <p:spPr bwMode="auto">
          <a:xfrm>
            <a:off x="4845343" y="1616150"/>
            <a:ext cx="7070970" cy="3320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866DF-994A-4D93-998C-0586F9BC6CDA}" type="datetime1">
              <a:rPr lang="de-DE" smtClean="0"/>
              <a:t>02.06.2014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8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Pushing to Subscribers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smtClean="0"/>
              <a:t>Hub </a:t>
            </a:r>
            <a:r>
              <a:rPr lang="en-US" smtClean="0"/>
              <a:t>sends an HTTP POST request to each subscriber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Request contains special HTTP headers for identification of hub and resource:</a:t>
            </a:r>
          </a:p>
          <a:p>
            <a:pPr marL="956709" lvl="1" indent="0">
              <a:lnSpc>
                <a:spcPct val="150000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Link: &lt;http://this.is.a.hub/&gt;; rel="hub"</a:t>
            </a:r>
            <a:b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Link: &lt;http://this.is.the.resource/&gt;; rel="self"</a:t>
            </a:r>
            <a:b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X-Hub-Signature: sha1=728b02d392a2bddb7d002f82012a9a8bab4feb1a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mtClean="0"/>
              <a:t>New contents of resource are body of the request</a:t>
            </a:r>
            <a:endParaRPr lang="en-US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0E568-DA16-4843-889F-DF0174810FEF}" type="datetime1">
              <a:rPr lang="de-DE" smtClean="0"/>
              <a:t>02.06.2014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BP2013N2: 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8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337</Words>
  <Application>Microsoft Office PowerPoint</Application>
  <PresentationFormat>Custom</PresentationFormat>
  <Paragraphs>100</Paragraphs>
  <Slides>11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powerpoint_hpi_cgs_wide</vt:lpstr>
      <vt:lpstr>Wikidata.lib</vt:lpstr>
      <vt:lpstr>Agenda</vt:lpstr>
      <vt:lpstr>PubSubHubbub</vt:lpstr>
      <vt:lpstr>Demo</vt:lpstr>
      <vt:lpstr>Detecting Changes</vt:lpstr>
      <vt:lpstr>Publishing a Change</vt:lpstr>
      <vt:lpstr>Identifying Resources</vt:lpstr>
      <vt:lpstr>What are our Resources?</vt:lpstr>
      <vt:lpstr>Pushing to Subscribers</vt:lpstr>
      <vt:lpstr>Subscriber</vt:lpstr>
      <vt:lpstr>Deployment</vt:lpstr>
    </vt:vector>
  </TitlesOfParts>
  <Company>Hasso-Plattner-Institut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virginia.weidhaas</dc:creator>
  <cp:lastModifiedBy>alexander.lehmann</cp:lastModifiedBy>
  <cp:revision>150</cp:revision>
  <dcterms:created xsi:type="dcterms:W3CDTF">2014-01-22T15:15:36Z</dcterms:created>
  <dcterms:modified xsi:type="dcterms:W3CDTF">2014-06-02T15:26:56Z</dcterms:modified>
</cp:coreProperties>
</file>